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418320" y="-1463040"/>
            <a:ext cx="4754880" cy="4754880"/>
          </a:xfrm>
          <a:prstGeom prst="ellipse">
            <a:avLst/>
          </a:prstGeom>
          <a:solidFill>
            <a:srgbClr val="0E7490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-1280160" y="5120640"/>
            <a:ext cx="3840480" cy="3840480"/>
          </a:xfrm>
          <a:prstGeom prst="ellipse">
            <a:avLst/>
          </a:prstGeom>
          <a:solidFill>
            <a:srgbClr val="02C39A">
              <a:alpha val="18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965960"/>
            <a:ext cx="10515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MYP 1 · DESIGN — INDUCTION WEEK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822960" y="2423160"/>
            <a:ext cx="1051560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Meet the Design Cycle</a:t>
            </a:r>
            <a:endParaRPr lang="en-US" sz="4400" dirty="0"/>
          </a:p>
        </p:txBody>
      </p:sp>
      <p:sp>
        <p:nvSpPr>
          <p:cNvPr id="6" name="Text 4"/>
          <p:cNvSpPr/>
          <p:nvPr/>
        </p:nvSpPr>
        <p:spPr>
          <a:xfrm>
            <a:off x="822960" y="3611880"/>
            <a:ext cx="9601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Problem to Solution — how Criteria A to D work together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822960" y="4663440"/>
            <a:ext cx="777240" cy="777240"/>
          </a:xfrm>
          <a:prstGeom prst="roundRect">
            <a:avLst>
              <a:gd name="adj" fmla="val 16471"/>
            </a:avLst>
          </a:prstGeom>
          <a:solidFill>
            <a:srgbClr val="065A82"/>
          </a:solidFill>
          <a:ln/>
        </p:spPr>
      </p:sp>
      <p:sp>
        <p:nvSpPr>
          <p:cNvPr id="8" name="Text 6"/>
          <p:cNvSpPr/>
          <p:nvPr/>
        </p:nvSpPr>
        <p:spPr>
          <a:xfrm>
            <a:off x="822960" y="4663440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2400" dirty="0"/>
          </a:p>
        </p:txBody>
      </p:sp>
      <p:sp>
        <p:nvSpPr>
          <p:cNvPr id="9" name="Shape 7"/>
          <p:cNvSpPr/>
          <p:nvPr/>
        </p:nvSpPr>
        <p:spPr>
          <a:xfrm>
            <a:off x="1783080" y="4663440"/>
            <a:ext cx="777240" cy="777240"/>
          </a:xfrm>
          <a:prstGeom prst="roundRect">
            <a:avLst>
              <a:gd name="adj" fmla="val 16471"/>
            </a:avLst>
          </a:prstGeom>
          <a:solidFill>
            <a:srgbClr val="0E7490"/>
          </a:solidFill>
          <a:ln/>
        </p:spPr>
      </p:sp>
      <p:sp>
        <p:nvSpPr>
          <p:cNvPr id="10" name="Text 8"/>
          <p:cNvSpPr/>
          <p:nvPr/>
        </p:nvSpPr>
        <p:spPr>
          <a:xfrm>
            <a:off x="1783080" y="4663440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2400" dirty="0"/>
          </a:p>
        </p:txBody>
      </p:sp>
      <p:sp>
        <p:nvSpPr>
          <p:cNvPr id="11" name="Shape 9"/>
          <p:cNvSpPr/>
          <p:nvPr/>
        </p:nvSpPr>
        <p:spPr>
          <a:xfrm>
            <a:off x="2743200" y="4663440"/>
            <a:ext cx="777240" cy="777240"/>
          </a:xfrm>
          <a:prstGeom prst="roundRect">
            <a:avLst>
              <a:gd name="adj" fmla="val 16471"/>
            </a:avLst>
          </a:prstGeom>
          <a:solidFill>
            <a:srgbClr val="0FA3A0"/>
          </a:solidFill>
          <a:ln/>
        </p:spPr>
      </p:sp>
      <p:sp>
        <p:nvSpPr>
          <p:cNvPr id="12" name="Text 10"/>
          <p:cNvSpPr/>
          <p:nvPr/>
        </p:nvSpPr>
        <p:spPr>
          <a:xfrm>
            <a:off x="2743200" y="4663440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3703320" y="4663440"/>
            <a:ext cx="777240" cy="777240"/>
          </a:xfrm>
          <a:prstGeom prst="roundRect">
            <a:avLst>
              <a:gd name="adj" fmla="val 16471"/>
            </a:avLst>
          </a:prstGeom>
          <a:solidFill>
            <a:srgbClr val="02C39A"/>
          </a:solidFill>
          <a:ln/>
        </p:spPr>
      </p:sp>
      <p:sp>
        <p:nvSpPr>
          <p:cNvPr id="14" name="Text 12"/>
          <p:cNvSpPr/>
          <p:nvPr/>
        </p:nvSpPr>
        <p:spPr>
          <a:xfrm>
            <a:off x="3703320" y="4663440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20040"/>
            <a:ext cx="8686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From Problem to Solution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40080" y="841248"/>
            <a:ext cx="96012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3A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Design solution moves through the same four criteria.</a:t>
            </a:r>
            <a:endParaRPr lang="en-US" sz="1400" dirty="0"/>
          </a:p>
        </p:txBody>
      </p:sp>
      <p:pic>
        <p:nvPicPr>
          <p:cNvPr id="4" name="Image 0" descr="/home/claude/demo_ppt/design_cycle_diagram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0040" y="1417320"/>
            <a:ext cx="11548872" cy="432511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40080" y="5989320"/>
            <a:ext cx="10881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i="1" dirty="0">
                <a:solidFill>
                  <a:srgbClr val="3A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We'll watch this happen once on screen — then your group will do it for real.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20040"/>
            <a:ext cx="9601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Four Criteria, in Plain Language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406908" y="1417320"/>
            <a:ext cx="2651760" cy="3977640"/>
          </a:xfrm>
          <a:prstGeom prst="roundRect">
            <a:avLst>
              <a:gd name="adj" fmla="val 4138"/>
            </a:avLst>
          </a:prstGeom>
          <a:solidFill>
            <a:srgbClr val="F7F9FA"/>
          </a:solidFill>
          <a:ln w="15875">
            <a:solidFill>
              <a:srgbClr val="065A82"/>
            </a:solidFill>
            <a:prstDash val="solid"/>
          </a:ln>
          <a:effectLst>
            <a:outerShdw sx="100000" sy="100000" kx="0" ky="0" algn="bl" rotWithShape="0" blurRad="76200" dist="25400" dir="5400000">
              <a:srgbClr val="5A5A5A">
                <a:alpha val="18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1275588" y="1737360"/>
            <a:ext cx="914400" cy="914400"/>
          </a:xfrm>
          <a:prstGeom prst="ellipse">
            <a:avLst/>
          </a:prstGeom>
          <a:solidFill>
            <a:srgbClr val="065A82"/>
          </a:solidFill>
          <a:ln/>
        </p:spPr>
      </p:sp>
      <p:sp>
        <p:nvSpPr>
          <p:cNvPr id="5" name="Text 3"/>
          <p:cNvSpPr/>
          <p:nvPr/>
        </p:nvSpPr>
        <p:spPr>
          <a:xfrm>
            <a:off x="1275588" y="173736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571500" y="2834640"/>
            <a:ext cx="232257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Inquiring &amp; Analysing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8076" y="3611880"/>
            <a:ext cx="2249424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3A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needs this, and what do they actually need?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3314700" y="1417320"/>
            <a:ext cx="2651760" cy="3977640"/>
          </a:xfrm>
          <a:prstGeom prst="roundRect">
            <a:avLst>
              <a:gd name="adj" fmla="val 4138"/>
            </a:avLst>
          </a:prstGeom>
          <a:solidFill>
            <a:srgbClr val="F7F9FA"/>
          </a:solidFill>
          <a:ln w="15875">
            <a:solidFill>
              <a:srgbClr val="0E7490"/>
            </a:solidFill>
            <a:prstDash val="solid"/>
          </a:ln>
          <a:effectLst>
            <a:outerShdw sx="100000" sy="100000" kx="0" ky="0" algn="bl" rotWithShape="0" blurRad="76200" dist="25400" dir="5400000">
              <a:srgbClr val="5A5A5A">
                <a:alpha val="18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183380" y="1737360"/>
            <a:ext cx="914400" cy="914400"/>
          </a:xfrm>
          <a:prstGeom prst="ellipse">
            <a:avLst/>
          </a:prstGeom>
          <a:solidFill>
            <a:srgbClr val="0E7490"/>
          </a:solidFill>
          <a:ln/>
        </p:spPr>
      </p:sp>
      <p:sp>
        <p:nvSpPr>
          <p:cNvPr id="10" name="Text 8"/>
          <p:cNvSpPr/>
          <p:nvPr/>
        </p:nvSpPr>
        <p:spPr>
          <a:xfrm>
            <a:off x="4183380" y="173736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3479292" y="2834640"/>
            <a:ext cx="232257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Developing Ideas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3515868" y="3611880"/>
            <a:ext cx="2249424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3A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Imagine more than one solution before choosing.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6222492" y="1417320"/>
            <a:ext cx="2651760" cy="3977640"/>
          </a:xfrm>
          <a:prstGeom prst="roundRect">
            <a:avLst>
              <a:gd name="adj" fmla="val 4138"/>
            </a:avLst>
          </a:prstGeom>
          <a:solidFill>
            <a:srgbClr val="F7F9FA"/>
          </a:solidFill>
          <a:ln w="15875">
            <a:solidFill>
              <a:srgbClr val="0FA3A0"/>
            </a:solidFill>
            <a:prstDash val="solid"/>
          </a:ln>
          <a:effectLst>
            <a:outerShdw sx="100000" sy="100000" kx="0" ky="0" algn="bl" rotWithShape="0" blurRad="76200" dist="25400" dir="5400000">
              <a:srgbClr val="5A5A5A">
                <a:alpha val="18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7091172" y="1737360"/>
            <a:ext cx="914400" cy="914400"/>
          </a:xfrm>
          <a:prstGeom prst="ellipse">
            <a:avLst/>
          </a:prstGeom>
          <a:solidFill>
            <a:srgbClr val="0FA3A0"/>
          </a:solidFill>
          <a:ln/>
        </p:spPr>
      </p:sp>
      <p:sp>
        <p:nvSpPr>
          <p:cNvPr id="15" name="Text 13"/>
          <p:cNvSpPr/>
          <p:nvPr/>
        </p:nvSpPr>
        <p:spPr>
          <a:xfrm>
            <a:off x="7091172" y="173736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3000" dirty="0"/>
          </a:p>
        </p:txBody>
      </p:sp>
      <p:sp>
        <p:nvSpPr>
          <p:cNvPr id="16" name="Text 14"/>
          <p:cNvSpPr/>
          <p:nvPr/>
        </p:nvSpPr>
        <p:spPr>
          <a:xfrm>
            <a:off x="6387084" y="2834640"/>
            <a:ext cx="232257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Creating the Solution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6423660" y="3611880"/>
            <a:ext cx="2249424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3A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 it for real, and adapt when something doesn't work.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9130284" y="1417320"/>
            <a:ext cx="2651760" cy="3977640"/>
          </a:xfrm>
          <a:prstGeom prst="roundRect">
            <a:avLst>
              <a:gd name="adj" fmla="val 4138"/>
            </a:avLst>
          </a:prstGeom>
          <a:solidFill>
            <a:srgbClr val="F7F9FA"/>
          </a:solidFill>
          <a:ln w="15875">
            <a:solidFill>
              <a:srgbClr val="02C39A"/>
            </a:solidFill>
            <a:prstDash val="solid"/>
          </a:ln>
          <a:effectLst>
            <a:outerShdw sx="100000" sy="100000" kx="0" ky="0" algn="bl" rotWithShape="0" blurRad="76200" dist="25400" dir="5400000">
              <a:srgbClr val="5A5A5A">
                <a:alpha val="18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9998964" y="1737360"/>
            <a:ext cx="914400" cy="914400"/>
          </a:xfrm>
          <a:prstGeom prst="ellipse">
            <a:avLst/>
          </a:prstGeom>
          <a:solidFill>
            <a:srgbClr val="02C39A"/>
          </a:solidFill>
          <a:ln/>
        </p:spPr>
      </p:sp>
      <p:sp>
        <p:nvSpPr>
          <p:cNvPr id="20" name="Text 18"/>
          <p:cNvSpPr/>
          <p:nvPr/>
        </p:nvSpPr>
        <p:spPr>
          <a:xfrm>
            <a:off x="9998964" y="173736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3000" dirty="0"/>
          </a:p>
        </p:txBody>
      </p:sp>
      <p:sp>
        <p:nvSpPr>
          <p:cNvPr id="21" name="Text 19"/>
          <p:cNvSpPr/>
          <p:nvPr/>
        </p:nvSpPr>
        <p:spPr>
          <a:xfrm>
            <a:off x="9294876" y="2834640"/>
            <a:ext cx="232257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Evaluating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9331452" y="3611880"/>
            <a:ext cx="2249424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3A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 it honestly, and say what you'd change.</a:t>
            </a:r>
            <a:endParaRPr lang="en-US" sz="1250" dirty="0"/>
          </a:p>
        </p:txBody>
      </p:sp>
      <p:sp>
        <p:nvSpPr>
          <p:cNvPr id="23" name="Text 21"/>
          <p:cNvSpPr/>
          <p:nvPr/>
        </p:nvSpPr>
        <p:spPr>
          <a:xfrm>
            <a:off x="640080" y="5806440"/>
            <a:ext cx="108813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i="1" dirty="0">
                <a:solidFill>
                  <a:srgbClr val="3A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Today, only use what you understood from the demonstration — the exact words come later.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2026-07-13T16:47:47Z</dcterms:created>
  <dcterms:modified xsi:type="dcterms:W3CDTF">2026-07-13T16:47:47Z</dcterms:modified>
</cp:coreProperties>
</file>